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77" r:id="rId23"/>
    <p:sldId id="2496" r:id="rId24"/>
    <p:sldId id="2497" r:id="rId25"/>
    <p:sldId id="2500" r:id="rId26"/>
    <p:sldId id="2499" r:id="rId27"/>
    <p:sldId id="2501" r:id="rId28"/>
    <p:sldId id="2502" r:id="rId29"/>
    <p:sldId id="2503" r:id="rId30"/>
    <p:sldId id="2504" r:id="rId31"/>
    <p:sldId id="2505" r:id="rId32"/>
    <p:sldId id="2506" r:id="rId33"/>
    <p:sldId id="2508" r:id="rId34"/>
    <p:sldId id="2507" r:id="rId35"/>
    <p:sldId id="2510" r:id="rId36"/>
    <p:sldId id="2512" r:id="rId37"/>
    <p:sldId id="2513" r:id="rId38"/>
    <p:sldId id="2514" r:id="rId39"/>
    <p:sldId id="2515" r:id="rId40"/>
    <p:sldId id="2517" r:id="rId41"/>
    <p:sldId id="2525" r:id="rId42"/>
    <p:sldId id="2526" r:id="rId43"/>
    <p:sldId id="2516" r:id="rId44"/>
    <p:sldId id="2518" r:id="rId45"/>
    <p:sldId id="2519" r:id="rId46"/>
    <p:sldId id="2520" r:id="rId47"/>
    <p:sldId id="2521" r:id="rId48"/>
    <p:sldId id="2522" r:id="rId49"/>
    <p:sldId id="2523" r:id="rId50"/>
    <p:sldId id="2524" r:id="rId51"/>
    <p:sldId id="252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855" autoAdjust="0"/>
  </p:normalViewPr>
  <p:slideViewPr>
    <p:cSldViewPr snapToGrid="0">
      <p:cViewPr>
        <p:scale>
          <a:sx n="80" d="100"/>
          <a:sy n="80" d="100"/>
        </p:scale>
        <p:origin x="1734" y="150"/>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a:t>
            </a:r>
            <a:r>
              <a:rPr lang="en-US" dirty="0"/>
              <a:t>) He</a:t>
            </a:r>
            <a:r>
              <a:rPr lang="sr-Latn-RS" dirty="0"/>
              <a:t>š funkcije mapiraju ulazne podatke u izlaze fiksnih dužina sa što uniformnijom raspodelom. Ti izlazi se nazivaju heš vrednosti i isti ulaz uvek daje isti izlaz</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sr-Latn-RS" dirty="0"/>
              <a:t>one su naravno kompleksn</a:t>
            </a:r>
            <a:r>
              <a:rPr lang="en-US" dirty="0" err="1"/>
              <a:t>ije</a:t>
            </a:r>
            <a:r>
              <a:rPr lang="sr-Latn-RS" dirty="0"/>
              <a:t> od jednostavnog ostatka pri deljenju koji je ovde dat kao primer, neke od kolega pišu cele diplomske radove samo na ovu temu</a:t>
            </a:r>
            <a:r>
              <a:rPr lang="en-US" dirty="0"/>
              <a:t>. </a:t>
            </a:r>
            <a:r>
              <a:rPr lang="sr-Latn-RS" dirty="0"/>
              <a:t>Sigurnost ovih funkcija se zasniva na jednosmernim matematičkim operacijama koje namerno odbacuju deo ulaznih informacija poput pomenutog ostatka pri deljenju, i bitskih operacija shiftovanja i ekskluzivnog ILI, tako da je matematički potpuno 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Ovde možete da vidite kako one funkcionišu u aplikaciji, dole su izlazi </a:t>
            </a:r>
            <a:r>
              <a:rPr lang="en-US" dirty="0" err="1"/>
              <a:t>poznatih</a:t>
            </a:r>
            <a:r>
              <a:rPr lang="en-US" dirty="0"/>
              <a:t> </a:t>
            </a:r>
            <a:r>
              <a:rPr lang="sr-Latn-RS" dirty="0"/>
              <a:t>heš funkcija za gornji proizvoljan unos. Izlazi su uvek iste veličine i ispisani su u heksadecimalnom obliku. Na dalje u primerima iz aplikacije ćemo koristiti samo SHA256.</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Vi koristite ove funkcije sigurno koristite svaki dan na internetu, a da toga možda niste ni svesni. </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tj. Magic koji predstavlja jedinstvenu celobrojnu oznaku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I Block ID koji je redni broj bloka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id i timestamp imaju istu funkcionalnost, a to je određivanje da li su blokovi u validnom poretku i sprečavanje naknadnog ubacivanja blokova u sred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bloka i ona predstavlja heširanu vrednost svih ostalih polja unutar bloka koja se konkateniraju, tj. spajaju zajedno</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ako izmenimo bilo koji blok u lancu, moraćemo da promenimo Prev polje narednog bloka, što će dalje propagacijom zahtevati da izmenimo sve blokove do kraja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ali, u </a:t>
            </a:r>
            <a:r>
              <a:rPr lang="en-US" dirty="0" err="1"/>
              <a:t>glavnom</a:t>
            </a:r>
            <a:r>
              <a:rPr lang="en-US" dirty="0"/>
              <a:t> se </a:t>
            </a:r>
            <a:r>
              <a:rPr lang="en-US" dirty="0" err="1"/>
              <a:t>uzimaju</a:t>
            </a:r>
            <a:r>
              <a:rPr lang="en-US" dirty="0"/>
              <a:t> </a:t>
            </a:r>
            <a:r>
              <a:rPr lang="en-US" dirty="0" err="1"/>
              <a:t>sve</a:t>
            </a:r>
            <a:r>
              <a:rPr lang="en-US" dirty="0"/>
              <a:t> </a:t>
            </a:r>
            <a:r>
              <a:rPr lang="en-US" dirty="0" err="1"/>
              <a:t>nule</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a:t>
            </a:r>
            <a:r>
              <a:rPr lang="en-US" dirty="0"/>
              <a:t>) </a:t>
            </a:r>
            <a:r>
              <a:rPr lang="sr-Latn-RS" dirty="0"/>
              <a:t>P</a:t>
            </a:r>
            <a:r>
              <a:rPr lang="en-US" dirty="0" err="1"/>
              <a:t>rimetite</a:t>
            </a:r>
            <a:r>
              <a:rPr lang="en-US" dirty="0"/>
              <a:t> da </a:t>
            </a:r>
            <a:r>
              <a:rPr lang="en-US" dirty="0" err="1"/>
              <a:t>va</a:t>
            </a:r>
            <a:r>
              <a:rPr lang="sr-Latn-RS" dirty="0"/>
              <a:t>ži pravilo sa prethodnog slajda da ID-jevi blokova moraju da budu u inkrementalnom poretku, i da svi blokovi moraju da imaju isti magični broj</a:t>
            </a:r>
            <a:r>
              <a:rPr lang="en-US" dirty="0"/>
              <a:t>. </a:t>
            </a:r>
            <a:r>
              <a:rPr lang="sr-Latn-RS" dirty="0"/>
              <a:t>Polja i blokovi koji su nisu validni su označeni crvenom bojom.</a:t>
            </a:r>
            <a:endParaRPr lang="sr-Latn-R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čak i neka slika ili video zapis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dirty="0" err="1"/>
              <a:t>opet</a:t>
            </a:r>
            <a:r>
              <a:rPr lang="en-US" dirty="0"/>
              <a:t>, ne nu</a:t>
            </a:r>
            <a:r>
              <a:rPr lang="sr-Latn-RS" dirty="0"/>
              <a:t>žno novčane, ali pošto obrađujemo primer kriptovalute, kod nas će prethodno Data polje biti zamenjeno ovakvim spiskom transakcija, gde svaka transakcija sadrži 3)</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 dolazimo do prvog problema, a to je kako sprečiti pošiljaoca da pošalje više tokena nego što zapravo ima, obzirom da nemamo centralni autoritet poput banke koji može da proveri stanje na računu pre upisa transakcije na ledger?</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uvodimo nove polje References u kojoj se nalazi lista prethodnih blokova koji se navode kao dokaz porekla novca. Ukupna količina tokena koje je pošiljalac PRIMIO u tim blokovima je ulaz 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Takođe svaku transakciju rastavljamo na dva dela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Ove dve podtransakcije su takozvani izlaz cele transakcije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referisati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kako bi transakcija bila validna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Ali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već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kreator tog blockchaina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Videćemo kasnije kako se određuje ko je primalac coinbase transakcije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nastaje novi problem, a to je kako ćemo regulisati inflaciju? U lanac se stalno dodaju novi blokovi, a nema smisla beskonačno upumpavati nove tokene u sistem, jer bi onda izgubili na vrednosti.</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ćemo regulisati koristeći matematiku naravno. Ograničićemo ukupnu količinu novca u sistemu.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Tako što ćemo prepoloviti coinbase na svakih N blokova. Primera radi N je 5 u mojoj implementaciji, a 210,000 kod Bitcoin-a.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svakih pet blokova se coinbase prepolovi, možemo da izvučemo 5 puta 20 tokena ispred zagrade i da dobijemo beskonačni geometrijski red. Ko se seća matematike iz prve godine zna da je ovo 2 tako da dobijemo da je moj sistem matematički maksimalno ograničen na 200 tokena.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Mala napomena samo: stvaran broj tokena će biti malo manji od ovoga zato što postoji limit sa koliko malim brojevima računari zapravo mogu da rade.</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Ovde možete na primeru videti sve što smo malopre prešli: transakcije, reference i coinbase. Već sada postaje malo komplikovano napadaču da izmeni blok tako da lanac ostane validan zbog svih budućih referenci na blok koji je izmenio.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Međutim pošto je ovo kao što smo rekli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što znači da je</a:t>
            </a:r>
            <a:r>
              <a:rPr lang="en-US" dirty="0">
                <a:solidFill>
                  <a:sysClr val="windowText" lastClr="000000"/>
                </a:solidFill>
                <a:latin typeface="Calibri" panose="020F0502020204030204"/>
              </a:rPr>
              <a:t> on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 očigledno nam je neophodan neki mehanizam koji bi sprečio korisnike da dodaju transakcije u tuđe 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Na primer trenutno ništa ne sprečava Džordža da doda transakciju: Mark šalje Džordžu 25</a:t>
            </a:r>
            <a:r>
              <a:rPr lang="en-US" sz="1200" dirty="0">
                <a:solidFill>
                  <a:srgbClr val="01023B"/>
                </a:solidFill>
                <a:latin typeface="Calibri" panose="020F0502020204030204"/>
              </a:rPr>
              <a:t>£</a:t>
            </a:r>
            <a:r>
              <a:rPr lang="sr-Latn-RS" sz="1200" dirty="0">
                <a:solidFill>
                  <a:srgbClr val="01023B"/>
                </a:solidFill>
                <a:latin typeface="Calibri" panose="020F0502020204030204"/>
              </a:rPr>
              <a:t>.</a:t>
            </a:r>
            <a:endParaRPr lang="sr-Latn-RS" dirty="0">
              <a:solidFill>
                <a:sysClr val="windowText" lastClr="000000"/>
              </a:solidFill>
              <a:latin typeface="Calibri" panose="020F0502020204030204"/>
            </a:endParaRP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proći kroz ceo sistem i deo po deo graditi blockchain</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To znači da moramo obezbediti način na koji Mark može da potpiše i time potvrdi da je baš on kreirao svaku svoju transakciju.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moramo da čuvamo u tajnosti, a javni oglašavamo svima ili entitetu sa kojim želimo da komuniciramo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Koristite svakodnevno prilikom online komunikacije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U </a:t>
            </a:r>
            <a:r>
              <a:rPr lang="en-US" dirty="0" err="1"/>
              <a:t>Srbiji</a:t>
            </a:r>
            <a:r>
              <a:rPr lang="en-US" dirty="0"/>
              <a:t> za li</a:t>
            </a:r>
            <a:r>
              <a:rPr lang="sr-Latn-RS" dirty="0"/>
              <a:t>čne digitalni potpise zakonski su dozvoljeni</a:t>
            </a:r>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što je veliki procenat današnjih sajtova, možete da kliknete na katanac u search baru u browseru i proverite koji sertifikat koristi sajt. Na primer sajt ETF-a koristi RSA koji takođe i dalje koristi velika većina internet sajtova. On se oslanja na faktorizaciju prostih brojeva i koristi se već 40ak godina, ali ECDSA će ga verovatno zameniti oko 2030-te, zbog efikasnosti</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3828476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Sa </a:t>
            </a:r>
            <a:r>
              <a:rPr lang="en-US" dirty="0" err="1"/>
              <a:t>jedna</a:t>
            </a:r>
            <a:r>
              <a:rPr lang="sr-Latn-RS" dirty="0"/>
              <a:t>činom oblika X. </a:t>
            </a:r>
            <a:r>
              <a:rPr lang="en-US" dirty="0" err="1"/>
              <a:t>Vizuelni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2516707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Sada ćemo da vidimo šta je to zapravo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3826146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Sada je moguće i specifično se referisati na određenu transakciju unutar bloka, i neki stvarni sistemi to zaista i implementiraju</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Hajde sada da vidimo šta smo ovime postigli: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Onemogućili smo menjanje tuđih transakcija, jer ne znamo tuđe privatne ključeve (osim ako ih jelte ne ukrademo na neki način), i onemogućili smo kopiranje već postavljenih transakcija jer ID-jevi transakcija ne dozvoljavaju ponavljanje potpisa inače identičnih transakcija.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 Kako da sprečimo korisnike da menjaju sopstvene transakcije nakon što su već objavljene na ledgeru? Uzmimo primer gde Mark kupuje automobil od Sofije i pošalje joj 14.5 tokena za to. Sofija pročita transakciju i proda mu automobil. Nakon toga Mark izmeni transakciju tako da piše da je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poslednji blok istog trenutka kad je on dodat, ne može dovoljno brzo da izmeni taj blok pre nego što ostatak mreže doda novi validan blok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Nikad neće moći da prestigne ostatak mreže i drugi čvorovi će znati da verzija lanca koju poseduje napadač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Između vrednosti težine i brojim nula kojim mora da započinje heš, </a:t>
            </a:r>
            <a:r>
              <a:rPr lang="sr-Latn-RS" sz="1200" dirty="0">
                <a:solidFill>
                  <a:sysClr val="windowText" lastClr="000000"/>
                </a:solidFill>
                <a:latin typeface="Calibri" panose="020F0502020204030204"/>
              </a:rPr>
              <a:t>u stvarnim sistemima često postoji komplikovanija funkcija preslikavanja težine u broj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Cilj je održati konstantno prosečno vreme između dodavanja novih blokova (recimo u proseku na svakih 10min hoćemo da se doda novi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 bez menjanja podataka unutar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To </a:t>
            </a:r>
            <a:r>
              <a:rPr lang="en-US" dirty="0" err="1"/>
              <a:t>pronala</a:t>
            </a:r>
            <a:r>
              <a:rPr lang="sr-Latn-RS" dirty="0"/>
              <a:t>ženje se sastoji od isprobavanja različitih vrednosti, npr. krenemo od 1 i idemo na gore sve dok ne pronađemo tu vrednost, u ovom primeru 783.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znači da je u suštini rudarenje statistička igra, što više procesorske snage imamo to je veća šansa da baš mi pronađemo odgovarajući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Zato je pre par godina počela pomama za grafičkim karticama, jer su one veoma brze kad je u pitanju rudarenje.</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rudar prikupi transakcije od ostalih čvorova i onda stavi samoga sebe kao primaoca Coinbase nagrade, i sa tim vrednostima kreće da rudari.</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Pošto je to veoma širok pojam ... iako se one često predstavljaju ovakvim novčićima ili tokenima sa slike, kriptovalute ne postoje u fizičkom obliku, niti npr. 4 Bitcoina predstavlja nešto opipljivo, što znači da one spadaju u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sr-Latn-RS" dirty="0"/>
              <a:t>međutim on</a:t>
            </a:r>
            <a:r>
              <a:rPr lang="en-US" dirty="0"/>
              <a:t>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recimo kretanje robe iz Kine do nas koju smo naručili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dotaćićemo se i blockchaina kao mrežnog protokola, jer je decentralizovanost sistema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Da rekapituliramo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je dobar uvod za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mojoj pojednostavljenoj implementaciji sam implementirao tri čvora, zeleni čvorovi veruju drugim zelenim čvorovima,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sada iako napadač uspe da izmeni lanac (što je skoro pa nemoguće) on mora da ima pristup i drugim čvorovi</a:t>
            </a:r>
            <a:r>
              <a:rPr lang="en-US" dirty="0"/>
              <a:t>m</a:t>
            </a:r>
            <a:r>
              <a:rPr lang="sr-Latn-RS" dirty="0"/>
              <a:t>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46</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Primer kada je Ethereum prešao sa Proof of Work na Proof of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Primera radi nova kriptovaluta zasnovana na Bitcoin-u sa minimalnim izmenama sistema</a:t>
            </a:r>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Kratka mrežna animacija koja daje malo bolju sliku kako komuniciraju čvorovi.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u Beogradu, kao i timer koji odbrojava očekivano prosečno vreme za rudarenje novog bloka unutar mreže koje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48</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50</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Ovu aplikaciju sam realizovao kao web aplikaciju, tako da sam koristio klasične web tehnologije poput HTML-a za strukturu, CSS-a za prezentaciju i JavaScripta za korisničku interakciju sa elementima web stranica.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Pruža čistiju sintaksu i dodatne mogućnosti, od kojih sam intenzivno koristio parent-child arhitekturu i liste za ubacivanje child stranica </a:t>
            </a:r>
            <a:r>
              <a:rPr lang="en-US" dirty="0" err="1"/>
              <a:t>sa</a:t>
            </a:r>
            <a:r>
              <a:rPr lang="en-US" dirty="0"/>
              <a:t> </a:t>
            </a:r>
            <a:r>
              <a:rPr lang="sr-Latn-RS" dirty="0"/>
              <a:t>grupisani</a:t>
            </a:r>
            <a:r>
              <a:rPr lang="en-US" dirty="0"/>
              <a:t>m</a:t>
            </a:r>
            <a:r>
              <a:rPr lang="sr-Latn-RS" dirty="0"/>
              <a:t> elemenat</a:t>
            </a:r>
            <a:r>
              <a:rPr lang="en-US" dirty="0" err="1"/>
              <a:t>ima</a:t>
            </a:r>
            <a:r>
              <a:rPr lang="sr-Latn-RS" dirty="0"/>
              <a:t> </a:t>
            </a:r>
            <a:r>
              <a:rPr lang="en-US" dirty="0"/>
              <a:t>u </a:t>
            </a:r>
            <a:r>
              <a:rPr lang="sr-Latn-RS" dirty="0"/>
              <a:t>parent stranice.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 zbog brzine i jer nema potrebe da se pamte bilo kakve informacije iz interakcije sa krajnjim korisnikom.</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unutar iste mreže, što znači da bi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Ovako izgleda aplikacija na monitoru i na mobilnom uređaju.</a:t>
            </a:r>
            <a:r>
              <a:rPr lang="en-US" dirty="0"/>
              <a:t> </a:t>
            </a:r>
            <a:r>
              <a:rPr lang="en-US" dirty="0" err="1"/>
              <a:t>Zahvaljujuci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prilagodljivi</a:t>
            </a:r>
            <a:r>
              <a:rPr lang="en-US" dirty="0"/>
              <a:t> </a:t>
            </a:r>
            <a:r>
              <a:rPr lang="en-US" dirty="0" err="1"/>
              <a:t>razlicitim</a:t>
            </a:r>
            <a:r>
              <a:rPr lang="en-US" dirty="0"/>
              <a:t> </a:t>
            </a:r>
            <a:r>
              <a:rPr lang="en-US" dirty="0" err="1"/>
              <a:t>velicinama</a:t>
            </a:r>
            <a:r>
              <a:rPr lang="en-US" dirty="0"/>
              <a:t> </a:t>
            </a:r>
            <a:r>
              <a:rPr lang="en-US" dirty="0" err="1"/>
              <a:t>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en-US" dirty="0" err="1"/>
              <a:t>cemo</a:t>
            </a:r>
            <a:r>
              <a:rPr lang="en-US" dirty="0"/>
              <a:t>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0.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554545"/>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što uniformnijom raspodelom izlaznih vrednosti</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Često se koriste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25041"/>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sr-Latn-RS" sz="2000" dirty="0">
                <a:solidFill>
                  <a:sysClr val="windowText" lastClr="000000"/>
                </a:solidFill>
                <a:latin typeface="Calibri" panose="020F0502020204030204"/>
              </a:rPr>
              <a:t>mora biti jednak</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2323713"/>
          </a:xfrm>
          <a:prstGeom prst="rect">
            <a:avLst/>
          </a:prstGeom>
          <a:noFill/>
        </p:spPr>
        <p:txBody>
          <a:bodyPr wrap="square" rtlCol="0">
            <a:spAutoFit/>
          </a:bodyPr>
          <a:lstStyle/>
          <a:p>
            <a:pPr>
              <a:spcAft>
                <a:spcPts val="1200"/>
              </a:spcAft>
            </a:pPr>
            <a:r>
              <a:rPr lang="sr-Latn-RS" sz="2000" dirty="0">
                <a:latin typeface="Calibri" panose="020F0502020204030204"/>
              </a:rPr>
              <a:t>Sadržaj bloka</a:t>
            </a:r>
            <a:r>
              <a:rPr lang="en-US" sz="2000" dirty="0">
                <a:latin typeface="Calibri" panose="020F0502020204030204"/>
              </a:rPr>
              <a:t>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8036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36161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186" y="3634263"/>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323439"/>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a:spcAft>
                <a:spcPts val="1200"/>
              </a:spcAft>
            </a:pPr>
            <a:r>
              <a:rPr lang="sr-Latn-RS" sz="2000" dirty="0">
                <a:latin typeface="Calibri" panose="020F0502020204030204"/>
              </a:rPr>
              <a:t>Nije moguće referisati se na prethodno već referisane blokove</a:t>
            </a:r>
          </a:p>
          <a:p>
            <a:pPr>
              <a:spcAft>
                <a:spcPts val="1200"/>
              </a:spcAft>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18398"/>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874041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mehanizam ubacivanja novih tokena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747661"/>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maksimalnu količinu novca koja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6095706" cy="4247317"/>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 tako da nije moguće dobiti unazad privatni na osnovu javnog ključa</a:t>
            </a:r>
          </a:p>
          <a:p>
            <a:pPr>
              <a:spcAft>
                <a:spcPts val="1200"/>
              </a:spcAft>
            </a:pPr>
            <a:r>
              <a:rPr lang="sr-Latn-RS" sz="2000" dirty="0">
                <a:solidFill>
                  <a:sysClr val="windowText" lastClr="000000"/>
                </a:solidFill>
                <a:latin typeface="Calibri" panose="020F0502020204030204"/>
              </a:rPr>
              <a:t>Ideja slična heširanju, ali se koriste prosti brojevi i teorija brojeva</a:t>
            </a:r>
          </a:p>
          <a:p>
            <a:pPr>
              <a:spcAft>
                <a:spcPts val="1200"/>
              </a:spcAft>
            </a:pPr>
            <a:r>
              <a:rPr lang="sr-Latn-RS" sz="2000" dirty="0">
                <a:solidFill>
                  <a:sysClr val="windowText" lastClr="000000"/>
                </a:solidFill>
                <a:latin typeface="Calibri" panose="020F0502020204030204"/>
              </a:rPr>
              <a:t>Veoma često se koristi na internetu za komunikaciju između servera i klijenta</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9045" r="29045"/>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spTree>
    <p:extLst>
      <p:ext uri="{BB962C8B-B14F-4D97-AF65-F5344CB8AC3E}">
        <p14:creationId xmlns:p14="http://schemas.microsoft.com/office/powerpoint/2010/main" val="114487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2" name="TextBox 1">
            <a:extLst>
              <a:ext uri="{FF2B5EF4-FFF2-40B4-BE49-F238E27FC236}">
                <a16:creationId xmlns:a16="http://schemas.microsoft.com/office/drawing/2014/main" id="{DDEC540B-AB05-A6E7-475D-1E37A22FC83E}"/>
              </a:ext>
            </a:extLst>
          </p:cNvPr>
          <p:cNvSpPr txBox="1"/>
          <p:nvPr/>
        </p:nvSpPr>
        <p:spPr>
          <a:xfrm>
            <a:off x="542486" y="1233449"/>
            <a:ext cx="6527388"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Ukoliko primalac poseduje javni ključ pošiljaoca i enkriptovanu poruku on može zagarantovano potvrditi da je:</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1) Poruka validna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2) Poslata od strane originalnog pošiljaoca</a:t>
            </a:r>
          </a:p>
          <a:p>
            <a:pPr>
              <a:spcAft>
                <a:spcPts val="1200"/>
              </a:spcAft>
            </a:pPr>
            <a:r>
              <a:rPr lang="sr-Latn-RS" sz="2000" dirty="0">
                <a:solidFill>
                  <a:sysClr val="windowText" lastClr="000000"/>
                </a:solidFill>
                <a:latin typeface="Calibri" panose="020F0502020204030204"/>
              </a:rPr>
              <a:t>Takođe je moguće sprečiti bilo koga osim primaoca da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pročita poslatu poruku tako što će se ona dodatno enkriptovati primaočevim javnim ključem</a:t>
            </a:r>
          </a:p>
          <a:p>
            <a:pPr>
              <a:spcAft>
                <a:spcPts val="1200"/>
              </a:spcAft>
            </a:pPr>
            <a:r>
              <a:rPr lang="sr-Latn-RS" sz="2000" dirty="0">
                <a:solidFill>
                  <a:sysClr val="windowText" lastClr="000000"/>
                </a:solidFill>
                <a:latin typeface="Calibri" panose="020F0502020204030204"/>
              </a:rPr>
              <a:t>To ovde nije potrebno jer želimo da </a:t>
            </a:r>
            <a:r>
              <a:rPr lang="sr-Latn-RS" sz="2000" u="sng" dirty="0">
                <a:solidFill>
                  <a:sysClr val="windowText" lastClr="000000"/>
                </a:solidFill>
                <a:latin typeface="Calibri" panose="020F0502020204030204"/>
              </a:rPr>
              <a:t>bilo ko</a:t>
            </a:r>
            <a:r>
              <a:rPr lang="sr-Latn-RS" sz="2000" dirty="0">
                <a:solidFill>
                  <a:sysClr val="windowText" lastClr="000000"/>
                </a:solidFill>
                <a:latin typeface="Calibri" panose="020F0502020204030204"/>
              </a:rPr>
              <a:t> može da      proveri da je transakcija u bloku validna</a:t>
            </a:r>
            <a:endParaRPr lang="en-US" sz="2000" dirty="0">
              <a:solidFill>
                <a:sysClr val="windowText" lastClr="000000"/>
              </a:solidFill>
              <a:latin typeface="Calibri" panose="020F0502020204030204"/>
            </a:endParaRPr>
          </a:p>
          <a:p>
            <a:pPr>
              <a:spcAft>
                <a:spcPts val="1200"/>
              </a:spcAft>
            </a:pPr>
            <a:endParaRPr lang="sr-Latn-RS" sz="2000" dirty="0">
              <a:solidFill>
                <a:sysClr val="windowText" lastClr="000000"/>
              </a:solidFill>
              <a:latin typeface="Calibri" panose="020F0502020204030204"/>
            </a:endParaRPr>
          </a:p>
        </p:txBody>
      </p:sp>
      <p:pic>
        <p:nvPicPr>
          <p:cNvPr id="5" name="Picture 4">
            <a:extLst>
              <a:ext uri="{FF2B5EF4-FFF2-40B4-BE49-F238E27FC236}">
                <a16:creationId xmlns:a16="http://schemas.microsoft.com/office/drawing/2014/main" id="{1254CB66-ACCD-BB23-BEA0-0D7C42BCA54D}"/>
              </a:ext>
            </a:extLst>
          </p:cNvPr>
          <p:cNvPicPr>
            <a:picLocks noChangeAspect="1"/>
          </p:cNvPicPr>
          <p:nvPr/>
        </p:nvPicPr>
        <p:blipFill>
          <a:blip r:embed="rId4"/>
          <a:stretch>
            <a:fillRect/>
          </a:stretch>
        </p:blipFill>
        <p:spPr>
          <a:xfrm>
            <a:off x="1299236" y="4976624"/>
            <a:ext cx="3089313" cy="946725"/>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51801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EC540B-AB05-A6E7-475D-1E37A22FC83E}"/>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2" name="TextBox 1">
                <a:extLst>
                  <a:ext uri="{FF2B5EF4-FFF2-40B4-BE49-F238E27FC236}">
                    <a16:creationId xmlns:a16="http://schemas.microsoft.com/office/drawing/2014/main" id="{DDEC540B-AB05-A6E7-475D-1E37A22FC83E}"/>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3"/>
                <a:stretch>
                  <a:fillRect l="-934" t="-586" r="-93" b="-1055"/>
                </a:stretch>
              </a:blipFill>
            </p:spPr>
            <p:txBody>
              <a:bodyPr/>
              <a:lstStyle/>
              <a:p>
                <a:r>
                  <a:rPr lang="en-US">
                    <a:noFill/>
                  </a:rPr>
                  <a:t> </a:t>
                </a:r>
              </a:p>
            </p:txBody>
          </p:sp>
        </mc:Fallback>
      </mc:AlternateContent>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p:sp>
        <p:nvSpPr>
          <p:cNvPr id="7" name="TextBox 6">
            <a:extLst>
              <a:ext uri="{FF2B5EF4-FFF2-40B4-BE49-F238E27FC236}">
                <a16:creationId xmlns:a16="http://schemas.microsoft.com/office/drawing/2014/main" id="{11DD5193-CEA5-38E3-42A8-0082C43F358C}"/>
              </a:ext>
            </a:extLst>
          </p:cNvPr>
          <p:cNvSpPr txBox="1"/>
          <p:nvPr/>
        </p:nvSpPr>
        <p:spPr>
          <a:xfrm>
            <a:off x="8839291" y="2856522"/>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8" name="Right Brace 7">
            <a:extLst>
              <a:ext uri="{FF2B5EF4-FFF2-40B4-BE49-F238E27FC236}">
                <a16:creationId xmlns:a16="http://schemas.microsoft.com/office/drawing/2014/main" id="{1853C99A-77E1-26FD-0C4F-2A2A1571F11D}"/>
              </a:ext>
            </a:extLst>
          </p:cNvPr>
          <p:cNvSpPr/>
          <p:nvPr/>
        </p:nvSpPr>
        <p:spPr>
          <a:xfrm rot="5400000">
            <a:off x="8978768" y="2170696"/>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3842F8FD-FA9F-44C9-7B62-D5A939FA409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036E-D704-3873-BC9D-8675B1BA5C6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DCBA036E-D704-3873-BC9D-8675B1BA5C6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77852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19050"/>
            <a:ext cx="5153410"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74FB272E-3981-8CE2-0625-6DAE7DD1784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0B3D53-AB08-58EE-FA96-AC8BD825A85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F70B3D53-AB08-58EE-FA96-AC8BD825A85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287416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4EFD8FF3-3376-0AA0-0C34-E83DD9BA958F}"/>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D9E09-2A7A-B248-9A9A-6D9D235784DD}"/>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B74D9E09-2A7A-B248-9A9A-6D9D235784DD}"/>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87745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579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723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64867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74492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p:sp>
        <p:nvSpPr>
          <p:cNvPr id="2" name="TextBox 1">
            <a:extLst>
              <a:ext uri="{FF2B5EF4-FFF2-40B4-BE49-F238E27FC236}">
                <a16:creationId xmlns:a16="http://schemas.microsoft.com/office/drawing/2014/main" id="{A5E51DA5-EBB4-73EF-26C4-67153A064E78}"/>
              </a:ext>
            </a:extLst>
          </p:cNvPr>
          <p:cNvSpPr txBox="1"/>
          <p:nvPr/>
        </p:nvSpPr>
        <p:spPr>
          <a:xfrm>
            <a:off x="542484" y="1606698"/>
            <a:ext cx="11107029" cy="5016758"/>
          </a:xfrm>
          <a:prstGeom prst="rect">
            <a:avLst/>
          </a:prstGeom>
          <a:noFill/>
        </p:spPr>
        <p:txBody>
          <a:bodyPr wrap="square" rtlCol="0">
            <a:spAutoFit/>
          </a:bodyPr>
          <a:lstStyle/>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elliptic</a:t>
            </a:r>
            <a:r>
              <a:rPr lang="en-US" sz="2000" b="0" dirty="0">
                <a:solidFill>
                  <a:srgbClr val="ABB2BF"/>
                </a:solidFill>
                <a:effectLst/>
                <a:latin typeface="Consolas" panose="020B0609020204030204" pitchFamily="49" charset="0"/>
              </a:rPr>
              <a:t>.</a:t>
            </a:r>
            <a:r>
              <a:rPr lang="en-US" sz="2000" b="0" dirty="0">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new</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'secp256k1’</a:t>
            </a:r>
            <a:r>
              <a:rPr lang="en-US" sz="2000" b="0" dirty="0">
                <a:solidFill>
                  <a:srgbClr val="ABB2BF"/>
                </a:solidFill>
                <a:effectLst/>
                <a:latin typeface="Consolas" panose="020B0609020204030204" pitchFamily="49" charset="0"/>
              </a:rPr>
              <a:t>);</a:t>
            </a:r>
          </a:p>
          <a:p>
            <a:endParaRPr lang="en-US" sz="2000" b="0" dirty="0">
              <a:solidFill>
                <a:srgbClr val="C678DD"/>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 </a:t>
            </a:r>
            <a:r>
              <a:rPr lang="en-US" sz="2000" b="0" dirty="0">
                <a:solidFill>
                  <a:srgbClr val="E06C75"/>
                </a:solidFill>
                <a:effectLst/>
                <a:latin typeface="Consolas" panose="020B0609020204030204" pitchFamily="49" charset="0"/>
              </a:rPr>
              <a:t>keypair</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bigInt</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D19A66"/>
                </a:solidFill>
                <a:effectLst/>
                <a:latin typeface="Consolas" panose="020B0609020204030204" pitchFamily="49" charset="0"/>
              </a:rPr>
              <a:t>16</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senderMsg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hexSignature</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keypair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sign</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toDER</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dirty="0">
              <a:solidFill>
                <a:srgbClr val="ABB2BF"/>
              </a:solidFill>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06C75"/>
                </a:solidFill>
                <a:effectLst/>
                <a:latin typeface="Consolas" panose="020B0609020204030204" pitchFamily="49" charset="0"/>
              </a:rPr>
              <a:t>temp</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keyFromPublic</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'#public'</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E06C75"/>
              </a:solidFill>
              <a:effectLst/>
              <a:latin typeface="Consolas" panose="020B0609020204030204" pitchFamily="49" charset="0"/>
            </a:endParaRPr>
          </a:p>
          <a:p>
            <a:r>
              <a:rPr lang="en-US" sz="2000" b="0" dirty="0" err="1">
                <a:solidFill>
                  <a:srgbClr val="E06C75"/>
                </a:solidFill>
                <a:effectLst/>
                <a:latin typeface="Consolas" panose="020B0609020204030204" pitchFamily="49" charset="0"/>
              </a:rPr>
              <a:t>binaryMsg</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err="1">
                <a:solidFill>
                  <a:srgbClr val="E5C07B"/>
                </a:solidFill>
                <a:effectLst/>
                <a:latin typeface="Consolas" panose="020B0609020204030204" pitchFamily="49" charset="0"/>
              </a:rPr>
              <a:t>temp</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verify</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receiverSignature</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800B5C-9756-D8E6-3C24-58B9D74628C2}"/>
              </a:ext>
            </a:extLst>
          </p:cNvPr>
          <p:cNvSpPr txBox="1"/>
          <p:nvPr/>
        </p:nvSpPr>
        <p:spPr>
          <a:xfrm>
            <a:off x="906211" y="3850815"/>
            <a:ext cx="10379573" cy="769441"/>
          </a:xfrm>
          <a:prstGeom prst="rect">
            <a:avLst/>
          </a:prstGeom>
          <a:noFill/>
        </p:spPr>
        <p:txBody>
          <a:bodyPr wrap="none" rtlCol="0">
            <a:spAutoFit/>
          </a:bodyPr>
          <a:lstStyle/>
          <a:p>
            <a:r>
              <a:rPr lang="en-US" sz="4400" dirty="0">
                <a:solidFill>
                  <a:srgbClr val="FF0000"/>
                </a:solidFill>
              </a:rPr>
              <a:t>UBACITI U GRAFIK POZIVA FUNKCIJA</a:t>
            </a:r>
            <a:r>
              <a:rPr lang="sr-Latn-RS" sz="4400" dirty="0">
                <a:solidFill>
                  <a:srgbClr val="FF0000"/>
                </a:solidFill>
              </a:rPr>
              <a:t> MOŽDA</a:t>
            </a:r>
            <a:endParaRPr lang="en-US" sz="4400" dirty="0">
              <a:solidFill>
                <a:srgbClr val="FF0000"/>
              </a:solidFill>
            </a:endParaRPr>
          </a:p>
        </p:txBody>
      </p:sp>
    </p:spTree>
    <p:extLst>
      <p:ext uri="{BB962C8B-B14F-4D97-AF65-F5344CB8AC3E}">
        <p14:creationId xmlns:p14="http://schemas.microsoft.com/office/powerpoint/2010/main" val="196018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1" y="5714630"/>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željeni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da bude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3170099"/>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Dokaz ulogom sa delegatima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a:p>
            <a:pPr>
              <a:spcAft>
                <a:spcPts val="1200"/>
              </a:spcAft>
            </a:pPr>
            <a:endParaRPr lang="sr-Latn-RS" sz="2000" dirty="0">
              <a:latin typeface="Calibri" panose="020F0502020204030204"/>
            </a:endParaRPr>
          </a:p>
        </p:txBody>
      </p:sp>
    </p:spTree>
    <p:extLst>
      <p:ext uri="{BB962C8B-B14F-4D97-AF65-F5344CB8AC3E}">
        <p14:creationId xmlns:p14="http://schemas.microsoft.com/office/powerpoint/2010/main" val="138561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spTree>
    <p:extLst>
      <p:ext uri="{BB962C8B-B14F-4D97-AF65-F5344CB8AC3E}">
        <p14:creationId xmlns:p14="http://schemas.microsoft.com/office/powerpoint/2010/main" val="286278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555093"/>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1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1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jer se uzima najduži lanac kao validan</a:t>
            </a:r>
          </a:p>
          <a:p>
            <a:pPr marL="342900" indent="-342900">
              <a:spcAft>
                <a:spcPts val="1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1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 i čvorovi koji pređu na novu verziju sistema ne mogu da interaguju sa čvorovima na staroj verziji</a:t>
            </a:r>
          </a:p>
          <a:p>
            <a:pPr marL="342900" indent="-342900">
              <a:spcAft>
                <a:spcPts val="1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Tree>
    <p:extLst>
      <p:ext uri="{BB962C8B-B14F-4D97-AF65-F5344CB8AC3E}">
        <p14:creationId xmlns:p14="http://schemas.microsoft.com/office/powerpoint/2010/main" val="44449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4331</TotalTime>
  <Words>5148</Words>
  <Application>Microsoft Office PowerPoint</Application>
  <PresentationFormat>Widescreen</PresentationFormat>
  <Paragraphs>459</Paragraphs>
  <Slides>51</Slides>
  <Notes>48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73</cp:revision>
  <dcterms:created xsi:type="dcterms:W3CDTF">2023-03-04T15:09:55Z</dcterms:created>
  <dcterms:modified xsi:type="dcterms:W3CDTF">2023-05-13T10:54:26Z</dcterms:modified>
</cp:coreProperties>
</file>